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256" r:id="rId2"/>
    <p:sldId id="257" r:id="rId3"/>
    <p:sldId id="261" r:id="rId4"/>
    <p:sldId id="260" r:id="rId5"/>
    <p:sldId id="263" r:id="rId6"/>
    <p:sldId id="258" r:id="rId7"/>
    <p:sldId id="259" r:id="rId8"/>
    <p:sldId id="264" r:id="rId9"/>
    <p:sldId id="265" r:id="rId10"/>
    <p:sldId id="267" r:id="rId11"/>
    <p:sldId id="268" r:id="rId12"/>
    <p:sldId id="266"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6F86B8-9B0E-40C1-A53D-F52B18259BAD}" v="276" dt="2022-04-22T07:54:27.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00" autoAdjust="0"/>
    <p:restoredTop sz="77959" autoAdjust="0"/>
  </p:normalViewPr>
  <p:slideViewPr>
    <p:cSldViewPr snapToGrid="0">
      <p:cViewPr varScale="1">
        <p:scale>
          <a:sx n="98" d="100"/>
          <a:sy n="98" d="100"/>
        </p:scale>
        <p:origin x="2008"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6B0E77-74BC-CD47-B603-7A9E9DB1A1F6}" type="datetimeFigureOut">
              <a:rPr lang="en-US" smtClean="0"/>
              <a:t>2/22/23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ECDFA-5821-0942-B07B-42A9CDA74D41}" type="slidenum">
              <a:rPr lang="en-US" smtClean="0"/>
              <a:t>‹Nr.›</a:t>
            </a:fld>
            <a:endParaRPr lang="en-US"/>
          </a:p>
        </p:txBody>
      </p:sp>
    </p:spTree>
    <p:extLst>
      <p:ext uri="{BB962C8B-B14F-4D97-AF65-F5344CB8AC3E}">
        <p14:creationId xmlns:p14="http://schemas.microsoft.com/office/powerpoint/2010/main" val="832880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4</a:t>
            </a:r>
            <a:r>
              <a:rPr lang="en-GB" baseline="30000" dirty="0"/>
              <a:t>th</a:t>
            </a:r>
            <a:r>
              <a:rPr lang="en-GB" dirty="0"/>
              <a:t> century BC, there was the original troll – Diogenes who was a really objectionable man. He lived in a barrel, had taken a vow of poverty, used to go around naked, being rude to everyone, had been made exile from his hometown for defacing the currency and spent his free time heckling and spitting a people, giving lectures to his dogs. He went to see the best philosophers around like Plato so that he could disrupt them by eating loudly. </a:t>
            </a:r>
          </a:p>
          <a:p>
            <a:endParaRPr lang="en-GB" dirty="0"/>
          </a:p>
          <a:p>
            <a:r>
              <a:rPr lang="en-GB" dirty="0"/>
              <a:t>When people asked what he was doing, he would say:</a:t>
            </a:r>
          </a:p>
          <a:p>
            <a:r>
              <a:rPr lang="en-GB" dirty="0"/>
              <a:t>’I am looking for an honest man’</a:t>
            </a:r>
          </a:p>
          <a:p>
            <a:r>
              <a:rPr lang="en-GB" dirty="0"/>
              <a:t>Alexander the Great admired him and went with his entourage to see him in person. Diogenes was sunning himself in a gymnasium. Alexander approached, expressed his admiration and said that he would like to grant Diogenes any wish he would like. To receiving such an honour, the expected response would be to show gratitude, but Diogenes replied:</a:t>
            </a:r>
          </a:p>
          <a:p>
            <a:endParaRPr lang="en-GB" dirty="0"/>
          </a:p>
          <a:p>
            <a:r>
              <a:rPr lang="en-GB" dirty="0"/>
              <a:t>“Stand out of my light!”</a:t>
            </a:r>
          </a:p>
          <a:p>
            <a:endParaRPr lang="en-GB" dirty="0"/>
          </a:p>
          <a:p>
            <a:r>
              <a:rPr lang="en-GB" dirty="0"/>
              <a:t>The light I think represents the way we would like to live our life – and technology and the digital world offers real contributions to that – many benefits – but it also has great power to overtake and distract us into behaviours that don’t align with our goals as humans or citizens. Because its influence is so all encompassing – it seems to me that it’s a missing part of what it means to be educated.</a:t>
            </a:r>
          </a:p>
          <a:p>
            <a:endParaRPr lang="en-GB" dirty="0"/>
          </a:p>
          <a:p>
            <a:r>
              <a:rPr lang="en-GB" dirty="0"/>
              <a:t>James Williams refers to the lure of the digital Alexanders that are all around us. Technology is so compelling that it has really succeeded at taking our attention.</a:t>
            </a:r>
          </a:p>
          <a:p>
            <a:endParaRPr lang="en-GB" dirty="0"/>
          </a:p>
          <a:p>
            <a:endParaRPr lang="en-US" dirty="0"/>
          </a:p>
        </p:txBody>
      </p:sp>
      <p:sp>
        <p:nvSpPr>
          <p:cNvPr id="4" name="Slide Number Placeholder 3"/>
          <p:cNvSpPr>
            <a:spLocks noGrp="1"/>
          </p:cNvSpPr>
          <p:nvPr>
            <p:ph type="sldNum" sz="quarter" idx="5"/>
          </p:nvPr>
        </p:nvSpPr>
        <p:spPr/>
        <p:txBody>
          <a:bodyPr/>
          <a:lstStyle/>
          <a:p>
            <a:fld id="{B59ECDFA-5821-0942-B07B-42A9CDA74D41}" type="slidenum">
              <a:rPr lang="en-US" smtClean="0"/>
              <a:t>2</a:t>
            </a:fld>
            <a:endParaRPr lang="en-US"/>
          </a:p>
        </p:txBody>
      </p:sp>
    </p:spTree>
    <p:extLst>
      <p:ext uri="{BB962C8B-B14F-4D97-AF65-F5344CB8AC3E}">
        <p14:creationId xmlns:p14="http://schemas.microsoft.com/office/powerpoint/2010/main" val="2298966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unrecognised problem is that in education, educating children about the internet is often centred around internet as being a source of information and that things like protecting personal information and reading information critically is important. Those things definitely are important but they do not encapsulate the fact that the internet in large part functions as part of an attention economy.</a:t>
            </a:r>
          </a:p>
          <a:p>
            <a:endParaRPr lang="en-GB" dirty="0"/>
          </a:p>
          <a:p>
            <a:r>
              <a:rPr lang="en-GB" dirty="0"/>
              <a:t>Tristan Harris: calls this an invisible cultural climate change’</a:t>
            </a:r>
          </a:p>
          <a:p>
            <a:endParaRPr lang="en-GB" dirty="0"/>
          </a:p>
          <a:p>
            <a:r>
              <a:rPr lang="en-GB" dirty="0"/>
              <a:t>Companies such as online gaming, social media and news all increase profits by increasing the amount of time people spend on their platforms and so need to capture attention.</a:t>
            </a:r>
          </a:p>
          <a:p>
            <a:endParaRPr lang="en-GB" dirty="0"/>
          </a:p>
          <a:p>
            <a:r>
              <a:rPr lang="en-GB" dirty="0"/>
              <a:t>That companies know how to do this by design means that some describe these Alexander interactions as an unfair fight. That is true for adults so when we think about children, there is a clear need to develop children’s digital literacy of the forces at play when they enter their digital worlds.</a:t>
            </a:r>
          </a:p>
          <a:p>
            <a:endParaRPr lang="en-US" dirty="0"/>
          </a:p>
          <a:p>
            <a:r>
              <a:rPr lang="en-US" dirty="0"/>
              <a:t>‘Responding to the change of the proliferation of technology is one of the ‘biggest moral and political challenge of our time’</a:t>
            </a:r>
          </a:p>
        </p:txBody>
      </p:sp>
      <p:sp>
        <p:nvSpPr>
          <p:cNvPr id="4" name="Slide Number Placeholder 3"/>
          <p:cNvSpPr>
            <a:spLocks noGrp="1"/>
          </p:cNvSpPr>
          <p:nvPr>
            <p:ph type="sldNum" sz="quarter" idx="5"/>
          </p:nvPr>
        </p:nvSpPr>
        <p:spPr/>
        <p:txBody>
          <a:bodyPr/>
          <a:lstStyle/>
          <a:p>
            <a:fld id="{B59ECDFA-5821-0942-B07B-42A9CDA74D41}" type="slidenum">
              <a:rPr lang="en-US" smtClean="0"/>
              <a:t>3</a:t>
            </a:fld>
            <a:endParaRPr lang="en-US"/>
          </a:p>
        </p:txBody>
      </p:sp>
    </p:spTree>
    <p:extLst>
      <p:ext uri="{BB962C8B-B14F-4D97-AF65-F5344CB8AC3E}">
        <p14:creationId xmlns:p14="http://schemas.microsoft.com/office/powerpoint/2010/main" val="3433492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Harris describes this perfect storm of:</a:t>
            </a:r>
          </a:p>
          <a:p>
            <a:r>
              <a:rPr lang="en-GB" dirty="0"/>
              <a:t>- Our brain impulses having not evolved</a:t>
            </a:r>
          </a:p>
          <a:p>
            <a:pPr marL="171450" indent="-171450">
              <a:buFontTx/>
              <a:buChar char="-"/>
            </a:pPr>
            <a:r>
              <a:rPr lang="en-GB" dirty="0"/>
              <a:t>Governance and we could add education having not evolved</a:t>
            </a:r>
          </a:p>
          <a:p>
            <a:pPr marL="171450" indent="-171450">
              <a:buFontTx/>
              <a:buChar char="-"/>
            </a:pPr>
            <a:r>
              <a:rPr lang="en-GB" dirty="0"/>
              <a:t>And yet technology has hugely evolved and its use has massively affected the way people give their attention</a:t>
            </a:r>
            <a:endParaRPr lang="en-US" dirty="0"/>
          </a:p>
        </p:txBody>
      </p:sp>
      <p:sp>
        <p:nvSpPr>
          <p:cNvPr id="4" name="Slide Number Placeholder 3"/>
          <p:cNvSpPr>
            <a:spLocks noGrp="1"/>
          </p:cNvSpPr>
          <p:nvPr>
            <p:ph type="sldNum" sz="quarter" idx="5"/>
          </p:nvPr>
        </p:nvSpPr>
        <p:spPr/>
        <p:txBody>
          <a:bodyPr/>
          <a:lstStyle/>
          <a:p>
            <a:fld id="{B59ECDFA-5821-0942-B07B-42A9CDA74D41}" type="slidenum">
              <a:rPr lang="en-US" smtClean="0"/>
              <a:t>4</a:t>
            </a:fld>
            <a:endParaRPr lang="en-US"/>
          </a:p>
        </p:txBody>
      </p:sp>
    </p:spTree>
    <p:extLst>
      <p:ext uri="{BB962C8B-B14F-4D97-AF65-F5344CB8AC3E}">
        <p14:creationId xmlns:p14="http://schemas.microsoft.com/office/powerpoint/2010/main" val="2832745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BDC1C6"/>
                </a:solidFill>
                <a:effectLst/>
                <a:latin typeface="arial" panose="020B0604020202020204" pitchFamily="34" charset="0"/>
              </a:rPr>
              <a:t>Digital literacy means having the skills you need to live, learn, and work in a society where communication and access to information is increasingly through digital technologies like internet platforms, social media, and mobile devices.</a:t>
            </a:r>
            <a:endParaRPr lang="en-US" dirty="0"/>
          </a:p>
        </p:txBody>
      </p:sp>
      <p:sp>
        <p:nvSpPr>
          <p:cNvPr id="4" name="Slide Number Placeholder 3"/>
          <p:cNvSpPr>
            <a:spLocks noGrp="1"/>
          </p:cNvSpPr>
          <p:nvPr>
            <p:ph type="sldNum" sz="quarter" idx="5"/>
          </p:nvPr>
        </p:nvSpPr>
        <p:spPr/>
        <p:txBody>
          <a:bodyPr/>
          <a:lstStyle/>
          <a:p>
            <a:fld id="{B59ECDFA-5821-0942-B07B-42A9CDA74D41}" type="slidenum">
              <a:rPr lang="en-US" smtClean="0"/>
              <a:t>5</a:t>
            </a:fld>
            <a:endParaRPr lang="en-US"/>
          </a:p>
        </p:txBody>
      </p:sp>
    </p:spTree>
    <p:extLst>
      <p:ext uri="{BB962C8B-B14F-4D97-AF65-F5344CB8AC3E}">
        <p14:creationId xmlns:p14="http://schemas.microsoft.com/office/powerpoint/2010/main" val="707848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started by looking at operant conditioning experiments with rats and asked the question how humans are similar to rats when they play computer games or are on social media.</a:t>
            </a:r>
          </a:p>
          <a:p>
            <a:endParaRPr lang="en-GB" dirty="0"/>
          </a:p>
          <a:p>
            <a:r>
              <a:rPr lang="en-GB" dirty="0"/>
              <a:t>Children could list the rewards, the negative consequences and that these were intermittent to make the experience as compelling as possible.</a:t>
            </a:r>
            <a:endParaRPr lang="en-US" dirty="0"/>
          </a:p>
        </p:txBody>
      </p:sp>
      <p:sp>
        <p:nvSpPr>
          <p:cNvPr id="4" name="Slide Number Placeholder 3"/>
          <p:cNvSpPr>
            <a:spLocks noGrp="1"/>
          </p:cNvSpPr>
          <p:nvPr>
            <p:ph type="sldNum" sz="quarter" idx="5"/>
          </p:nvPr>
        </p:nvSpPr>
        <p:spPr/>
        <p:txBody>
          <a:bodyPr/>
          <a:lstStyle/>
          <a:p>
            <a:fld id="{B59ECDFA-5821-0942-B07B-42A9CDA74D41}" type="slidenum">
              <a:rPr lang="en-US" smtClean="0"/>
              <a:t>6</a:t>
            </a:fld>
            <a:endParaRPr lang="en-US"/>
          </a:p>
        </p:txBody>
      </p:sp>
    </p:spTree>
    <p:extLst>
      <p:ext uri="{BB962C8B-B14F-4D97-AF65-F5344CB8AC3E}">
        <p14:creationId xmlns:p14="http://schemas.microsoft.com/office/powerpoint/2010/main" val="543989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learned technical concepts like the role of dopamine in pleasure and compulsive behaviour and the ability for humans to self-control</a:t>
            </a:r>
            <a:endParaRPr lang="en-US" dirty="0"/>
          </a:p>
        </p:txBody>
      </p:sp>
      <p:sp>
        <p:nvSpPr>
          <p:cNvPr id="4" name="Slide Number Placeholder 3"/>
          <p:cNvSpPr>
            <a:spLocks noGrp="1"/>
          </p:cNvSpPr>
          <p:nvPr>
            <p:ph type="sldNum" sz="quarter" idx="5"/>
          </p:nvPr>
        </p:nvSpPr>
        <p:spPr/>
        <p:txBody>
          <a:bodyPr/>
          <a:lstStyle/>
          <a:p>
            <a:fld id="{B59ECDFA-5821-0942-B07B-42A9CDA74D41}" type="slidenum">
              <a:rPr lang="en-US" smtClean="0"/>
              <a:t>7</a:t>
            </a:fld>
            <a:endParaRPr lang="en-US"/>
          </a:p>
        </p:txBody>
      </p:sp>
    </p:spTree>
    <p:extLst>
      <p:ext uri="{BB962C8B-B14F-4D97-AF65-F5344CB8AC3E}">
        <p14:creationId xmlns:p14="http://schemas.microsoft.com/office/powerpoint/2010/main" val="1594795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9ECDFA-5821-0942-B07B-42A9CDA74D41}" type="slidenum">
              <a:rPr lang="en-US" smtClean="0"/>
              <a:t>8</a:t>
            </a:fld>
            <a:endParaRPr lang="en-US"/>
          </a:p>
        </p:txBody>
      </p:sp>
    </p:spTree>
    <p:extLst>
      <p:ext uri="{BB962C8B-B14F-4D97-AF65-F5344CB8AC3E}">
        <p14:creationId xmlns:p14="http://schemas.microsoft.com/office/powerpoint/2010/main" val="3216875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Collaboration between tech companies, researchers and specialist teachers needed</a:t>
            </a:r>
          </a:p>
          <a:p>
            <a:endParaRPr lang="en-US" dirty="0"/>
          </a:p>
        </p:txBody>
      </p:sp>
      <p:sp>
        <p:nvSpPr>
          <p:cNvPr id="4" name="Slide Number Placeholder 3"/>
          <p:cNvSpPr>
            <a:spLocks noGrp="1"/>
          </p:cNvSpPr>
          <p:nvPr>
            <p:ph type="sldNum" sz="quarter" idx="5"/>
          </p:nvPr>
        </p:nvSpPr>
        <p:spPr/>
        <p:txBody>
          <a:bodyPr/>
          <a:lstStyle/>
          <a:p>
            <a:fld id="{B59ECDFA-5821-0942-B07B-42A9CDA74D41}" type="slidenum">
              <a:rPr lang="en-US" smtClean="0"/>
              <a:t>10</a:t>
            </a:fld>
            <a:endParaRPr lang="en-US"/>
          </a:p>
        </p:txBody>
      </p:sp>
    </p:spTree>
    <p:extLst>
      <p:ext uri="{BB962C8B-B14F-4D97-AF65-F5344CB8AC3E}">
        <p14:creationId xmlns:p14="http://schemas.microsoft.com/office/powerpoint/2010/main" val="2759601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59ECDFA-5821-0942-B07B-42A9CDA74D41}" type="slidenum">
              <a:rPr lang="en-US" smtClean="0"/>
              <a:t>13</a:t>
            </a:fld>
            <a:endParaRPr lang="en-US"/>
          </a:p>
        </p:txBody>
      </p:sp>
    </p:spTree>
    <p:extLst>
      <p:ext uri="{BB962C8B-B14F-4D97-AF65-F5344CB8AC3E}">
        <p14:creationId xmlns:p14="http://schemas.microsoft.com/office/powerpoint/2010/main" val="3568177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GB"/>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‹Nr.›</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GB"/>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GB"/>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2/22/23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2/22/23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‹Nr.›</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humanetech.com/who-we-are" TargetMode="External"/><Relationship Id="rId2" Type="http://schemas.openxmlformats.org/officeDocument/2006/relationships/hyperlink" Target="https://royalsociety.org/topics-policy/projects/computing-in-schools/report/" TargetMode="External"/><Relationship Id="rId1" Type="http://schemas.openxmlformats.org/officeDocument/2006/relationships/slideLayout" Target="../slideLayouts/slideLayout2.xml"/><Relationship Id="rId6" Type="http://schemas.openxmlformats.org/officeDocument/2006/relationships/hyperlink" Target="https://www.cambridge.org/core/books/stand-out-of-our-light/3F8D7BA2C0FE3A7126A4D9B73A89415D" TargetMode="External"/><Relationship Id="rId5" Type="http://schemas.openxmlformats.org/officeDocument/2006/relationships/hyperlink" Target="https://assets.publishing.service.gov.uk/government/uploads/system/uploads/attachment_data/file/896323/UKCIS_Education_for_a_Connected_World_.pdf" TargetMode="External"/><Relationship Id="rId4" Type="http://schemas.openxmlformats.org/officeDocument/2006/relationships/hyperlink" Target="https://www.humanetech.com/podcas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34A03-461F-194A-833B-546734FE27AC}"/>
              </a:ext>
            </a:extLst>
          </p:cNvPr>
          <p:cNvSpPr>
            <a:spLocks noGrp="1"/>
          </p:cNvSpPr>
          <p:nvPr>
            <p:ph type="ctrTitle"/>
          </p:nvPr>
        </p:nvSpPr>
        <p:spPr>
          <a:xfrm>
            <a:off x="2417779" y="484798"/>
            <a:ext cx="8637073" cy="2541431"/>
          </a:xfrm>
        </p:spPr>
        <p:txBody>
          <a:bodyPr>
            <a:normAutofit/>
          </a:bodyPr>
          <a:lstStyle/>
          <a:p>
            <a:r>
              <a:rPr lang="en-GB" sz="5400" dirty="0"/>
              <a:t>DIGITAL LITERACY</a:t>
            </a:r>
            <a:endParaRPr lang="en-US" sz="5400" dirty="0"/>
          </a:p>
        </p:txBody>
      </p:sp>
      <p:sp>
        <p:nvSpPr>
          <p:cNvPr id="3" name="Subtitle 2">
            <a:extLst>
              <a:ext uri="{FF2B5EF4-FFF2-40B4-BE49-F238E27FC236}">
                <a16:creationId xmlns:a16="http://schemas.microsoft.com/office/drawing/2014/main" id="{9765C940-8FE8-E147-932F-386010E9C2C0}"/>
              </a:ext>
            </a:extLst>
          </p:cNvPr>
          <p:cNvSpPr>
            <a:spLocks noGrp="1"/>
          </p:cNvSpPr>
          <p:nvPr>
            <p:ph type="subTitle" idx="1"/>
          </p:nvPr>
        </p:nvSpPr>
        <p:spPr>
          <a:xfrm>
            <a:off x="2417778" y="3831772"/>
            <a:ext cx="8637072" cy="977621"/>
          </a:xfrm>
        </p:spPr>
        <p:txBody>
          <a:bodyPr/>
          <a:lstStyle/>
          <a:p>
            <a:r>
              <a:rPr lang="en-GB" dirty="0"/>
              <a:t>LUKE ROLLS,  associate headteacher</a:t>
            </a:r>
          </a:p>
          <a:p>
            <a:r>
              <a:rPr lang="en-GB" dirty="0"/>
              <a:t>UNIVERSITY OF CAMBRIDGE PRIMARY SCHOOL, UK</a:t>
            </a:r>
            <a:endParaRPr lang="en-US" dirty="0"/>
          </a:p>
        </p:txBody>
      </p:sp>
      <p:pic>
        <p:nvPicPr>
          <p:cNvPr id="9" name="Picture 8">
            <a:extLst>
              <a:ext uri="{FF2B5EF4-FFF2-40B4-BE49-F238E27FC236}">
                <a16:creationId xmlns:a16="http://schemas.microsoft.com/office/drawing/2014/main" id="{D1001098-55EE-CA40-ABA6-81B0B69EB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148" y="776419"/>
            <a:ext cx="2900675" cy="757639"/>
          </a:xfrm>
          <a:prstGeom prst="rect">
            <a:avLst/>
          </a:prstGeom>
        </p:spPr>
      </p:pic>
    </p:spTree>
    <p:extLst>
      <p:ext uri="{BB962C8B-B14F-4D97-AF65-F5344CB8AC3E}">
        <p14:creationId xmlns:p14="http://schemas.microsoft.com/office/powerpoint/2010/main" val="200899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8799-BBFD-4748-AD6C-2BF010375C7E}"/>
              </a:ext>
            </a:extLst>
          </p:cNvPr>
          <p:cNvSpPr>
            <a:spLocks noGrp="1"/>
          </p:cNvSpPr>
          <p:nvPr>
            <p:ph type="title"/>
          </p:nvPr>
        </p:nvSpPr>
        <p:spPr/>
        <p:txBody>
          <a:bodyPr/>
          <a:lstStyle/>
          <a:p>
            <a:r>
              <a:rPr lang="en-GB" dirty="0"/>
              <a:t>Implications</a:t>
            </a:r>
            <a:endParaRPr lang="en-US" dirty="0"/>
          </a:p>
        </p:txBody>
      </p:sp>
      <p:sp>
        <p:nvSpPr>
          <p:cNvPr id="3" name="Content Placeholder 2">
            <a:extLst>
              <a:ext uri="{FF2B5EF4-FFF2-40B4-BE49-F238E27FC236}">
                <a16:creationId xmlns:a16="http://schemas.microsoft.com/office/drawing/2014/main" id="{EDB77285-E09C-8644-8801-991E2FECB647}"/>
              </a:ext>
            </a:extLst>
          </p:cNvPr>
          <p:cNvSpPr>
            <a:spLocks noGrp="1"/>
          </p:cNvSpPr>
          <p:nvPr>
            <p:ph idx="1"/>
          </p:nvPr>
        </p:nvSpPr>
        <p:spPr/>
        <p:txBody>
          <a:bodyPr>
            <a:noAutofit/>
          </a:bodyPr>
          <a:lstStyle/>
          <a:p>
            <a:r>
              <a:rPr lang="en-GB" sz="2400" dirty="0"/>
              <a:t>Curriculum design and progression</a:t>
            </a:r>
          </a:p>
          <a:p>
            <a:r>
              <a:rPr lang="en-GB" sz="2400" dirty="0"/>
              <a:t>Collaboration </a:t>
            </a:r>
          </a:p>
          <a:p>
            <a:r>
              <a:rPr lang="en-GB" sz="2400" dirty="0"/>
              <a:t>Tuning into children’s experiences</a:t>
            </a:r>
          </a:p>
          <a:p>
            <a:r>
              <a:rPr lang="en-GB" sz="2400" dirty="0"/>
              <a:t>Professional development</a:t>
            </a:r>
          </a:p>
          <a:p>
            <a:endParaRPr lang="en-GB" sz="2400" dirty="0"/>
          </a:p>
          <a:p>
            <a:pPr marL="0" indent="0">
              <a:buNone/>
            </a:pPr>
            <a:r>
              <a:rPr lang="en-GB" sz="2400" dirty="0"/>
              <a:t>“Virtue is better revealed in action than in theory” Diogenes</a:t>
            </a:r>
          </a:p>
        </p:txBody>
      </p:sp>
    </p:spTree>
    <p:extLst>
      <p:ext uri="{BB962C8B-B14F-4D97-AF65-F5344CB8AC3E}">
        <p14:creationId xmlns:p14="http://schemas.microsoft.com/office/powerpoint/2010/main" val="53928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8799-BBFD-4748-AD6C-2BF010375C7E}"/>
              </a:ext>
            </a:extLst>
          </p:cNvPr>
          <p:cNvSpPr>
            <a:spLocks noGrp="1"/>
          </p:cNvSpPr>
          <p:nvPr>
            <p:ph type="title"/>
          </p:nvPr>
        </p:nvSpPr>
        <p:spPr>
          <a:xfrm>
            <a:off x="1722034" y="834068"/>
            <a:ext cx="9332820" cy="1019686"/>
          </a:xfrm>
        </p:spPr>
        <p:txBody>
          <a:bodyPr/>
          <a:lstStyle/>
          <a:p>
            <a:r>
              <a:rPr lang="en-GB" dirty="0"/>
              <a:t>Group Development</a:t>
            </a:r>
            <a:endParaRPr lang="en-US" dirty="0"/>
          </a:p>
        </p:txBody>
      </p:sp>
      <p:sp>
        <p:nvSpPr>
          <p:cNvPr id="3" name="Content Placeholder 2">
            <a:extLst>
              <a:ext uri="{FF2B5EF4-FFF2-40B4-BE49-F238E27FC236}">
                <a16:creationId xmlns:a16="http://schemas.microsoft.com/office/drawing/2014/main" id="{EDB77285-E09C-8644-8801-991E2FECB647}"/>
              </a:ext>
            </a:extLst>
          </p:cNvPr>
          <p:cNvSpPr>
            <a:spLocks noGrp="1"/>
          </p:cNvSpPr>
          <p:nvPr>
            <p:ph idx="1"/>
          </p:nvPr>
        </p:nvSpPr>
        <p:spPr/>
        <p:txBody>
          <a:bodyPr>
            <a:normAutofit/>
          </a:bodyPr>
          <a:lstStyle/>
          <a:p>
            <a:r>
              <a:rPr lang="en-GB" sz="3600" dirty="0"/>
              <a:t>1. What strands of digital literacy should be learned in elementary school? (e-safety, social media, gaming, news, search…)</a:t>
            </a:r>
          </a:p>
          <a:p>
            <a:r>
              <a:rPr lang="en-GB" sz="3600" dirty="0"/>
              <a:t>2. Likes, questions and wishes</a:t>
            </a:r>
          </a:p>
        </p:txBody>
      </p:sp>
    </p:spTree>
    <p:extLst>
      <p:ext uri="{BB962C8B-B14F-4D97-AF65-F5344CB8AC3E}">
        <p14:creationId xmlns:p14="http://schemas.microsoft.com/office/powerpoint/2010/main" val="1500380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A716-1501-0540-99CF-2EFE5ED16530}"/>
              </a:ext>
            </a:extLst>
          </p:cNvPr>
          <p:cNvSpPr>
            <a:spLocks noGrp="1"/>
          </p:cNvSpPr>
          <p:nvPr>
            <p:ph type="title"/>
          </p:nvPr>
        </p:nvSpPr>
        <p:spPr/>
        <p:txBody>
          <a:bodyPr/>
          <a:lstStyle/>
          <a:p>
            <a:r>
              <a:rPr lang="en-GB" dirty="0"/>
              <a:t>Further reading</a:t>
            </a:r>
            <a:endParaRPr lang="en-US" dirty="0"/>
          </a:p>
        </p:txBody>
      </p:sp>
      <p:sp>
        <p:nvSpPr>
          <p:cNvPr id="3" name="Content Placeholder 2">
            <a:extLst>
              <a:ext uri="{FF2B5EF4-FFF2-40B4-BE49-F238E27FC236}">
                <a16:creationId xmlns:a16="http://schemas.microsoft.com/office/drawing/2014/main" id="{054742EE-5C8B-8A40-B0C9-FD1130C367E0}"/>
              </a:ext>
            </a:extLst>
          </p:cNvPr>
          <p:cNvSpPr>
            <a:spLocks noGrp="1"/>
          </p:cNvSpPr>
          <p:nvPr>
            <p:ph idx="1"/>
          </p:nvPr>
        </p:nvSpPr>
        <p:spPr/>
        <p:txBody>
          <a:bodyPr>
            <a:normAutofit fontScale="92500" lnSpcReduction="10000"/>
          </a:bodyPr>
          <a:lstStyle/>
          <a:p>
            <a:r>
              <a:rPr lang="en-US" sz="1800" dirty="0">
                <a:effectLst/>
                <a:latin typeface="Arial" panose="020B0604020202020204" pitchFamily="34" charset="0"/>
                <a:ea typeface="Calibri" panose="020F0502020204030204" pitchFamily="34" charset="0"/>
                <a:cs typeface="Times New Roman" panose="020F0502020204030204" pitchFamily="34" charset="0"/>
              </a:rPr>
              <a:t>Shut down or restart? Royal Society Report. Available at </a:t>
            </a:r>
            <a:r>
              <a:rPr lang="en-US" sz="1800" u="sng" dirty="0">
                <a:solidFill>
                  <a:srgbClr val="0000FF"/>
                </a:solidFill>
                <a:effectLst/>
                <a:latin typeface="Arial" panose="020B0604020202020204" pitchFamily="34" charset="0"/>
                <a:ea typeface="Calibri" panose="020F0502020204030204" pitchFamily="34" charset="0"/>
                <a:cs typeface="Times New Roman" panose="020F0502020204030204" pitchFamily="34" charset="0"/>
                <a:hlinkClick r:id="rId2"/>
              </a:rPr>
              <a:t>https://</a:t>
            </a:r>
            <a:r>
              <a:rPr lang="en-US" sz="1800" u="sng" dirty="0" err="1">
                <a:solidFill>
                  <a:srgbClr val="0000FF"/>
                </a:solidFill>
                <a:effectLst/>
                <a:latin typeface="Arial" panose="020B0604020202020204" pitchFamily="34" charset="0"/>
                <a:ea typeface="Calibri" panose="020F0502020204030204" pitchFamily="34" charset="0"/>
                <a:cs typeface="Times New Roman" panose="020F0502020204030204" pitchFamily="34" charset="0"/>
                <a:hlinkClick r:id="rId2"/>
              </a:rPr>
              <a:t>royalsociety.org</a:t>
            </a:r>
            <a:r>
              <a:rPr lang="en-US" sz="1800" u="sng" dirty="0">
                <a:solidFill>
                  <a:srgbClr val="0000FF"/>
                </a:solidFill>
                <a:effectLst/>
                <a:latin typeface="Arial" panose="020B0604020202020204" pitchFamily="34" charset="0"/>
                <a:ea typeface="Calibri" panose="020F0502020204030204" pitchFamily="34" charset="0"/>
                <a:cs typeface="Times New Roman" panose="020F0502020204030204" pitchFamily="34" charset="0"/>
                <a:hlinkClick r:id="rId2"/>
              </a:rPr>
              <a:t>/topics-policy/projects/computing-in-schools/report/</a:t>
            </a:r>
            <a:endParaRPr lang="en-GB" sz="1800" dirty="0">
              <a:effectLst/>
              <a:latin typeface="Calibri" panose="020F0502020204030204" pitchFamily="34" charset="0"/>
              <a:ea typeface="Calibri" panose="020F0502020204030204" pitchFamily="34" charset="0"/>
              <a:cs typeface="Times New Roman" panose="020F0502020204030204" pitchFamily="34" charset="0"/>
            </a:endParaRPr>
          </a:p>
          <a:p>
            <a:r>
              <a:rPr lang="en-US" sz="1800" dirty="0">
                <a:effectLst/>
                <a:latin typeface="Arial" panose="020B0604020202020204" pitchFamily="34" charset="0"/>
                <a:ea typeface="Calibri" panose="020F0502020204030204" pitchFamily="34" charset="0"/>
                <a:cs typeface="Times New Roman" panose="020F0502020204030204" pitchFamily="34" charset="0"/>
              </a:rPr>
              <a:t>Centre for Humane Technology. Available at </a:t>
            </a:r>
            <a:r>
              <a:rPr lang="en-US" sz="1800" u="sng" dirty="0">
                <a:solidFill>
                  <a:srgbClr val="0000FF"/>
                </a:solidFill>
                <a:effectLst/>
                <a:latin typeface="Arial" panose="020B0604020202020204" pitchFamily="34" charset="0"/>
                <a:ea typeface="Calibri" panose="020F0502020204030204" pitchFamily="34" charset="0"/>
                <a:cs typeface="Times New Roman" panose="020F0502020204030204" pitchFamily="34" charset="0"/>
                <a:hlinkClick r:id="rId3"/>
              </a:rPr>
              <a:t>https://</a:t>
            </a:r>
            <a:r>
              <a:rPr lang="en-US" sz="1800" u="sng" dirty="0" err="1">
                <a:solidFill>
                  <a:srgbClr val="0000FF"/>
                </a:solidFill>
                <a:effectLst/>
                <a:latin typeface="Arial" panose="020B0604020202020204" pitchFamily="34" charset="0"/>
                <a:ea typeface="Calibri" panose="020F0502020204030204" pitchFamily="34" charset="0"/>
                <a:cs typeface="Times New Roman" panose="020F0502020204030204" pitchFamily="34" charset="0"/>
                <a:hlinkClick r:id="rId3"/>
              </a:rPr>
              <a:t>www.humanetech.com</a:t>
            </a:r>
            <a:r>
              <a:rPr lang="en-US" sz="1800" u="sng" dirty="0">
                <a:solidFill>
                  <a:srgbClr val="0000FF"/>
                </a:solidFill>
                <a:effectLst/>
                <a:latin typeface="Arial" panose="020B0604020202020204" pitchFamily="34" charset="0"/>
                <a:ea typeface="Calibri" panose="020F0502020204030204" pitchFamily="34" charset="0"/>
                <a:cs typeface="Times New Roman" panose="020F0502020204030204" pitchFamily="34" charset="0"/>
                <a:hlinkClick r:id="rId3"/>
              </a:rPr>
              <a:t>/who-we-are</a:t>
            </a:r>
            <a:endParaRPr lang="en-GB" sz="1800" dirty="0">
              <a:effectLst/>
              <a:latin typeface="Calibri" panose="020F0502020204030204" pitchFamily="34" charset="0"/>
              <a:ea typeface="Calibri" panose="020F0502020204030204" pitchFamily="34" charset="0"/>
              <a:cs typeface="Times New Roman" panose="020F0502020204030204" pitchFamily="34" charset="0"/>
            </a:endParaRPr>
          </a:p>
          <a:p>
            <a:r>
              <a:rPr lang="en-US" sz="1800" dirty="0">
                <a:effectLst/>
                <a:latin typeface="Arial" panose="020B0604020202020204" pitchFamily="34" charset="0"/>
                <a:ea typeface="Calibri" panose="020F0502020204030204" pitchFamily="34" charset="0"/>
                <a:cs typeface="Times New Roman" panose="020F0502020204030204" pitchFamily="34" charset="0"/>
              </a:rPr>
              <a:t>Your Undivided Attention Podcast. Available on </a:t>
            </a:r>
            <a:r>
              <a:rPr lang="en-US" sz="1800" u="sng" dirty="0">
                <a:solidFill>
                  <a:srgbClr val="0000FF"/>
                </a:solidFill>
                <a:effectLst/>
                <a:latin typeface="Arial" panose="020B0604020202020204" pitchFamily="34" charset="0"/>
                <a:ea typeface="Calibri" panose="020F0502020204030204" pitchFamily="34" charset="0"/>
                <a:cs typeface="Times New Roman" panose="020F0502020204030204" pitchFamily="34" charset="0"/>
                <a:hlinkClick r:id="rId4"/>
              </a:rPr>
              <a:t>Apple, Spotify and Google Podcasts</a:t>
            </a:r>
            <a:r>
              <a:rPr lang="en-US" sz="1800" dirty="0">
                <a:effectLst/>
                <a:latin typeface="Arial" panose="020B0604020202020204" pitchFamily="34" charset="0"/>
                <a:ea typeface="Calibri" panose="020F0502020204030204" pitchFamily="34" charset="0"/>
                <a:cs typeface="Times New Roman"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F0502020204030204" pitchFamily="34" charset="0"/>
            </a:endParaRPr>
          </a:p>
          <a:p>
            <a:r>
              <a:rPr lang="en-US" sz="1800" dirty="0">
                <a:effectLst/>
                <a:latin typeface="Arial" panose="020B0604020202020204" pitchFamily="34" charset="0"/>
                <a:ea typeface="Calibri" panose="020F0502020204030204" pitchFamily="34" charset="0"/>
                <a:cs typeface="Times New Roman" panose="020F0502020204030204" pitchFamily="34" charset="0"/>
              </a:rPr>
              <a:t>Education for a connected world. Available at </a:t>
            </a:r>
            <a:r>
              <a:rPr lang="en-US" sz="1800" u="sng" dirty="0">
                <a:solidFill>
                  <a:srgbClr val="0000FF"/>
                </a:solidFill>
                <a:effectLst/>
                <a:latin typeface="Arial" panose="020B0604020202020204" pitchFamily="34" charset="0"/>
                <a:ea typeface="Calibri" panose="020F0502020204030204" pitchFamily="34" charset="0"/>
                <a:cs typeface="Times New Roman" panose="020F0502020204030204" pitchFamily="34" charset="0"/>
                <a:hlinkClick r:id="rId5"/>
              </a:rPr>
              <a:t>https://assets.publishing.service.gov.uk/government/uploads/system/uploads/attachment_data/file/896323/UKCIS_Education_for_a_Connected_World_.pdf</a:t>
            </a:r>
            <a:endParaRPr lang="en-GB" sz="1800" dirty="0">
              <a:effectLst/>
              <a:latin typeface="Calibri" panose="020F0502020204030204" pitchFamily="34" charset="0"/>
              <a:ea typeface="Calibri" panose="020F0502020204030204" pitchFamily="34" charset="0"/>
              <a:cs typeface="Times New Roman" panose="020F0502020204030204" pitchFamily="34" charset="0"/>
            </a:endParaRPr>
          </a:p>
          <a:p>
            <a:r>
              <a:rPr lang="en-US" sz="1800" dirty="0">
                <a:effectLst/>
                <a:latin typeface="Arial" panose="020B0604020202020204" pitchFamily="34" charset="0"/>
                <a:ea typeface="Calibri" panose="020F0502020204030204" pitchFamily="34" charset="0"/>
                <a:cs typeface="Times New Roman" panose="020F0502020204030204" pitchFamily="34" charset="0"/>
              </a:rPr>
              <a:t>James Williams (2018) Stand out of our light </a:t>
            </a:r>
            <a:r>
              <a:rPr lang="en-US" sz="1800" u="sng" dirty="0">
                <a:solidFill>
                  <a:srgbClr val="0000FF"/>
                </a:solidFill>
                <a:effectLst/>
                <a:latin typeface="Arial" panose="020B0604020202020204" pitchFamily="34" charset="0"/>
                <a:ea typeface="Calibri" panose="020F0502020204030204" pitchFamily="34" charset="0"/>
                <a:cs typeface="Times New Roman" panose="020F0502020204030204" pitchFamily="34" charset="0"/>
                <a:hlinkClick r:id="rId6"/>
              </a:rPr>
              <a:t>https://</a:t>
            </a:r>
            <a:r>
              <a:rPr lang="en-US" sz="1800" u="sng" dirty="0" err="1">
                <a:solidFill>
                  <a:srgbClr val="0000FF"/>
                </a:solidFill>
                <a:effectLst/>
                <a:latin typeface="Arial" panose="020B0604020202020204" pitchFamily="34" charset="0"/>
                <a:ea typeface="Calibri" panose="020F0502020204030204" pitchFamily="34" charset="0"/>
                <a:cs typeface="Times New Roman" panose="020F0502020204030204" pitchFamily="34" charset="0"/>
                <a:hlinkClick r:id="rId6"/>
              </a:rPr>
              <a:t>www.cambridge.org</a:t>
            </a:r>
            <a:r>
              <a:rPr lang="en-US" sz="1800" u="sng" dirty="0">
                <a:solidFill>
                  <a:srgbClr val="0000FF"/>
                </a:solidFill>
                <a:effectLst/>
                <a:latin typeface="Arial" panose="020B0604020202020204" pitchFamily="34" charset="0"/>
                <a:ea typeface="Calibri" panose="020F0502020204030204" pitchFamily="34" charset="0"/>
                <a:cs typeface="Times New Roman" panose="020F0502020204030204" pitchFamily="34" charset="0"/>
                <a:hlinkClick r:id="rId6"/>
              </a:rPr>
              <a:t>/core/books/stand-out-of-our-light/3F8D7BA2C0FE3A7126A4D9B73A89415D</a:t>
            </a:r>
            <a:br>
              <a:rPr lang="en-US" sz="1800" dirty="0">
                <a:effectLst/>
                <a:latin typeface="Arial" panose="020B0604020202020204" pitchFamily="34" charset="0"/>
                <a:ea typeface="Calibri" panose="020F0502020204030204" pitchFamily="34" charset="0"/>
                <a:cs typeface="Times New Roman" panose="020F0502020204030204" pitchFamily="34" charset="0"/>
              </a:rPr>
            </a:br>
            <a:endParaRPr lang="en-GB" sz="1800" dirty="0">
              <a:effectLst/>
              <a:latin typeface="Calibri" panose="020F0502020204030204" pitchFamily="34" charset="0"/>
              <a:ea typeface="Calibri" panose="020F0502020204030204" pitchFamily="34" charset="0"/>
              <a:cs typeface="Times New Roman" panose="020F0502020204030204" pitchFamily="34" charset="0"/>
            </a:endParaRPr>
          </a:p>
          <a:p>
            <a:endParaRPr lang="en-US" dirty="0"/>
          </a:p>
        </p:txBody>
      </p:sp>
    </p:spTree>
    <p:extLst>
      <p:ext uri="{BB962C8B-B14F-4D97-AF65-F5344CB8AC3E}">
        <p14:creationId xmlns:p14="http://schemas.microsoft.com/office/powerpoint/2010/main" val="2401153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Grafik 1" descr="Ein Bild, das Text enthält.&#10;&#10;Automatisch generierte Beschreibung">
            <a:extLst>
              <a:ext uri="{FF2B5EF4-FFF2-40B4-BE49-F238E27FC236}">
                <a16:creationId xmlns:a16="http://schemas.microsoft.com/office/drawing/2014/main" id="{511BE85A-6891-7BD0-55B7-C9F3F9E58933}"/>
              </a:ext>
            </a:extLst>
          </p:cNvPr>
          <p:cNvPicPr>
            <a:picLocks noChangeAspect="1"/>
          </p:cNvPicPr>
          <p:nvPr/>
        </p:nvPicPr>
        <p:blipFill>
          <a:blip r:embed="rId3"/>
          <a:stretch/>
        </p:blipFill>
        <p:spPr bwMode="auto">
          <a:xfrm>
            <a:off x="677374" y="2980521"/>
            <a:ext cx="10827871" cy="2409200"/>
          </a:xfrm>
          <a:prstGeom prst="rect">
            <a:avLst/>
          </a:prstGeom>
        </p:spPr>
      </p:pic>
    </p:spTree>
    <p:extLst>
      <p:ext uri="{BB962C8B-B14F-4D97-AF65-F5344CB8AC3E}">
        <p14:creationId xmlns:p14="http://schemas.microsoft.com/office/powerpoint/2010/main" val="1835097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E3271F2-8972-1F46-A7AE-45EFEC74FB71}"/>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dirty="0"/>
              <a:t>DIOGENES AND HIS LIGHT</a:t>
            </a:r>
          </a:p>
        </p:txBody>
      </p:sp>
      <p:cxnSp>
        <p:nvCxnSpPr>
          <p:cNvPr id="21" name="Straight Connector 20">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3" name="Group 22">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4" name="Rectangle 23">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A64AF785-C595-9C40-A4F3-131B3E4D1F72}"/>
              </a:ext>
            </a:extLst>
          </p:cNvPr>
          <p:cNvPicPr>
            <a:picLocks noGrp="1" noChangeAspect="1"/>
          </p:cNvPicPr>
          <p:nvPr>
            <p:ph idx="1"/>
          </p:nvPr>
        </p:nvPicPr>
        <p:blipFill>
          <a:blip r:embed="rId4"/>
          <a:stretch>
            <a:fillRect/>
          </a:stretch>
        </p:blipFill>
        <p:spPr>
          <a:xfrm>
            <a:off x="5102671" y="1116345"/>
            <a:ext cx="5314325" cy="3866172"/>
          </a:xfrm>
          <a:prstGeom prst="rect">
            <a:avLst/>
          </a:prstGeom>
        </p:spPr>
      </p:pic>
      <p:pic>
        <p:nvPicPr>
          <p:cNvPr id="29" name="Picture 28">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701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0" name="Picture 29">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2" name="Straight Connector 31">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6" name="Rectangle 35">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B3105A0-58E6-ED4F-BF11-91EEB9BAFC90}"/>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GB" sz="3100" dirty="0"/>
              <a:t>The attention economy</a:t>
            </a:r>
            <a:endParaRPr lang="en-US" sz="3100" dirty="0"/>
          </a:p>
        </p:txBody>
      </p:sp>
      <p:cxnSp>
        <p:nvCxnSpPr>
          <p:cNvPr id="40" name="Straight Connector 39">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42" name="Group 41">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43" name="Rectangle 42">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5C03FD3B-2D22-3943-BA17-0C8BA39EB448}"/>
              </a:ext>
            </a:extLst>
          </p:cNvPr>
          <p:cNvPicPr>
            <a:picLocks noGrp="1" noChangeAspect="1"/>
          </p:cNvPicPr>
          <p:nvPr>
            <p:ph idx="1"/>
          </p:nvPr>
        </p:nvPicPr>
        <p:blipFill>
          <a:blip r:embed="rId4"/>
          <a:stretch>
            <a:fillRect/>
          </a:stretch>
        </p:blipFill>
        <p:spPr>
          <a:xfrm>
            <a:off x="4618374" y="1226728"/>
            <a:ext cx="6282919" cy="3691214"/>
          </a:xfrm>
          <a:prstGeom prst="rect">
            <a:avLst/>
          </a:prstGeom>
        </p:spPr>
      </p:pic>
      <p:pic>
        <p:nvPicPr>
          <p:cNvPr id="48" name="Picture 47">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0" name="Straight Connector 49">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47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D6EDB49-211E-499D-9A08-6C5FF3D06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F9F37E-D3CF-4F3D-96C2-25307819D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Rectangle 18">
            <a:extLst>
              <a:ext uri="{FF2B5EF4-FFF2-40B4-BE49-F238E27FC236}">
                <a16:creationId xmlns:a16="http://schemas.microsoft.com/office/drawing/2014/main" id="{C5FFF17D-767C-40E7-8C89-962F1F54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69F39E1-619D-4D9E-8823-8BD8CC320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8C53F47-DF50-454F-A5A6-6B969748D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noFill/>
          <a:ln>
            <a:solidFill>
              <a:srgbClr val="454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9F7E09-FA52-5A4E-912D-063DE7BB97A7}"/>
              </a:ext>
            </a:extLst>
          </p:cNvPr>
          <p:cNvSpPr>
            <a:spLocks noGrp="1"/>
          </p:cNvSpPr>
          <p:nvPr>
            <p:ph type="title"/>
          </p:nvPr>
        </p:nvSpPr>
        <p:spPr>
          <a:xfrm>
            <a:off x="1451579" y="1376053"/>
            <a:ext cx="9405891" cy="1002990"/>
          </a:xfrm>
        </p:spPr>
        <p:txBody>
          <a:bodyPr anchor="ctr">
            <a:normAutofit/>
          </a:bodyPr>
          <a:lstStyle/>
          <a:p>
            <a:r>
              <a:rPr lang="en-GB" dirty="0"/>
              <a:t>A perfect storm | </a:t>
            </a:r>
            <a:r>
              <a:rPr lang="en-GB" sz="1600" dirty="0"/>
              <a:t>Tristan </a:t>
            </a:r>
            <a:r>
              <a:rPr lang="en-GB" sz="1600" dirty="0" err="1"/>
              <a:t>harris</a:t>
            </a:r>
            <a:endParaRPr lang="en-US" dirty="0"/>
          </a:p>
        </p:txBody>
      </p:sp>
      <p:sp>
        <p:nvSpPr>
          <p:cNvPr id="3" name="Content Placeholder 2">
            <a:extLst>
              <a:ext uri="{FF2B5EF4-FFF2-40B4-BE49-F238E27FC236}">
                <a16:creationId xmlns:a16="http://schemas.microsoft.com/office/drawing/2014/main" id="{46E339F4-E83C-E84E-BD39-757CA59B9F55}"/>
              </a:ext>
            </a:extLst>
          </p:cNvPr>
          <p:cNvSpPr>
            <a:spLocks noGrp="1"/>
          </p:cNvSpPr>
          <p:nvPr>
            <p:ph idx="1"/>
          </p:nvPr>
        </p:nvSpPr>
        <p:spPr>
          <a:xfrm>
            <a:off x="1451579" y="2464991"/>
            <a:ext cx="9405891" cy="2403571"/>
          </a:xfrm>
        </p:spPr>
        <p:txBody>
          <a:bodyPr>
            <a:normAutofit/>
          </a:bodyPr>
          <a:lstStyle/>
          <a:p>
            <a:r>
              <a:rPr lang="en-US" dirty="0"/>
              <a:t>“</a:t>
            </a:r>
            <a:r>
              <a:rPr lang="en-US" dirty="0" err="1"/>
              <a:t>palaeolithic</a:t>
            </a:r>
            <a:r>
              <a:rPr lang="en-US" dirty="0"/>
              <a:t> impulses of our brains,</a:t>
            </a:r>
            <a:endParaRPr lang="en-GB" dirty="0"/>
          </a:p>
          <a:p>
            <a:r>
              <a:rPr lang="en-US" dirty="0"/>
              <a:t>archaic forms of government and</a:t>
            </a:r>
            <a:endParaRPr lang="en-GB" dirty="0"/>
          </a:p>
          <a:p>
            <a:r>
              <a:rPr lang="en-US" dirty="0"/>
              <a:t>god-like technology”</a:t>
            </a:r>
          </a:p>
        </p:txBody>
      </p:sp>
      <p:pic>
        <p:nvPicPr>
          <p:cNvPr id="25" name="Picture 24">
            <a:extLst>
              <a:ext uri="{FF2B5EF4-FFF2-40B4-BE49-F238E27FC236}">
                <a16:creationId xmlns:a16="http://schemas.microsoft.com/office/drawing/2014/main" id="{6A26901A-BC62-4A3A-A07A-65E1F3DDDE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217649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59AB8D1-3FD6-354F-A1BE-85F800121B9A}"/>
              </a:ext>
            </a:extLst>
          </p:cNvPr>
          <p:cNvSpPr>
            <a:spLocks noGrp="1"/>
          </p:cNvSpPr>
          <p:nvPr>
            <p:ph type="title"/>
          </p:nvPr>
        </p:nvSpPr>
        <p:spPr>
          <a:xfrm>
            <a:off x="860612" y="657330"/>
            <a:ext cx="3793685" cy="3858767"/>
          </a:xfrm>
        </p:spPr>
        <p:txBody>
          <a:bodyPr anchor="ctr">
            <a:normAutofit/>
          </a:bodyPr>
          <a:lstStyle/>
          <a:p>
            <a:r>
              <a:rPr lang="en-GB" sz="3600" dirty="0"/>
              <a:t>Digital literacy seed project</a:t>
            </a:r>
            <a:endParaRPr lang="en-US" sz="3600" dirty="0"/>
          </a:p>
        </p:txBody>
      </p:sp>
      <p:grpSp>
        <p:nvGrpSpPr>
          <p:cNvPr id="21" name="Group 11">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3" name="Rectangle 12">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26C5E60-BE4B-8B4D-B86C-12CC0DA04742}"/>
              </a:ext>
            </a:extLst>
          </p:cNvPr>
          <p:cNvSpPr>
            <a:spLocks noGrp="1"/>
          </p:cNvSpPr>
          <p:nvPr>
            <p:ph idx="1"/>
          </p:nvPr>
        </p:nvSpPr>
        <p:spPr>
          <a:xfrm>
            <a:off x="5584483" y="1138228"/>
            <a:ext cx="5440680" cy="3858768"/>
          </a:xfrm>
        </p:spPr>
        <p:txBody>
          <a:bodyPr anchor="ctr">
            <a:normAutofit/>
          </a:bodyPr>
          <a:lstStyle/>
          <a:p>
            <a:r>
              <a:rPr lang="en-GB" sz="2800" dirty="0">
                <a:solidFill>
                  <a:srgbClr val="000000"/>
                </a:solidFill>
              </a:rPr>
              <a:t>Children aged 7-11</a:t>
            </a:r>
          </a:p>
          <a:p>
            <a:r>
              <a:rPr lang="en-GB" sz="2800" dirty="0">
                <a:solidFill>
                  <a:srgbClr val="000000"/>
                </a:solidFill>
              </a:rPr>
              <a:t>Gaming, Social Media, News, E-safety, SEMH</a:t>
            </a:r>
          </a:p>
          <a:p>
            <a:r>
              <a:rPr lang="en-GB" sz="2800" dirty="0">
                <a:solidFill>
                  <a:srgbClr val="000000"/>
                </a:solidFill>
              </a:rPr>
              <a:t>Listening to children’s experiences</a:t>
            </a:r>
          </a:p>
          <a:p>
            <a:r>
              <a:rPr lang="en-GB" sz="2800" dirty="0">
                <a:solidFill>
                  <a:srgbClr val="000000"/>
                </a:solidFill>
              </a:rPr>
              <a:t>Experiential learning</a:t>
            </a:r>
            <a:endParaRPr lang="en-US" sz="2800" dirty="0">
              <a:solidFill>
                <a:srgbClr val="000000"/>
              </a:solidFill>
            </a:endParaRPr>
          </a:p>
        </p:txBody>
      </p:sp>
      <p:pic>
        <p:nvPicPr>
          <p:cNvPr id="18" name="Picture 17">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146F3DF-65EA-4081-9B2B-0CB812E3C0B4}"/>
              </a:ext>
            </a:extLst>
          </p:cNvPr>
          <p:cNvSpPr txBox="1"/>
          <p:nvPr/>
        </p:nvSpPr>
        <p:spPr>
          <a:xfrm>
            <a:off x="860612" y="4511040"/>
            <a:ext cx="3421828" cy="646331"/>
          </a:xfrm>
          <a:prstGeom prst="rect">
            <a:avLst/>
          </a:prstGeom>
          <a:noFill/>
        </p:spPr>
        <p:txBody>
          <a:bodyPr wrap="square" rtlCol="0">
            <a:spAutoFit/>
          </a:bodyPr>
          <a:lstStyle/>
          <a:p>
            <a:r>
              <a:rPr lang="en-US" i="1" dirty="0"/>
              <a:t>Having the skills to live, learn and thrive in the digital world.</a:t>
            </a:r>
          </a:p>
        </p:txBody>
      </p:sp>
    </p:spTree>
    <p:extLst>
      <p:ext uri="{BB962C8B-B14F-4D97-AF65-F5344CB8AC3E}">
        <p14:creationId xmlns:p14="http://schemas.microsoft.com/office/powerpoint/2010/main" val="377489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 name="Content Placeholder 5">
            <a:extLst>
              <a:ext uri="{FF2B5EF4-FFF2-40B4-BE49-F238E27FC236}">
                <a16:creationId xmlns:a16="http://schemas.microsoft.com/office/drawing/2014/main" id="{41145FCD-1E20-A644-AF8D-DAFD7237D565}"/>
              </a:ext>
            </a:extLst>
          </p:cNvPr>
          <p:cNvPicPr>
            <a:picLocks noGrp="1" noChangeAspect="1"/>
          </p:cNvPicPr>
          <p:nvPr>
            <p:ph idx="1"/>
          </p:nvPr>
        </p:nvPicPr>
        <p:blipFill rotWithShape="1">
          <a:blip r:embed="rId4"/>
          <a:srcRect t="2595" r="-1" b="-1"/>
          <a:stretch/>
        </p:blipFill>
        <p:spPr>
          <a:xfrm>
            <a:off x="20" y="10"/>
            <a:ext cx="12191675" cy="6857990"/>
          </a:xfrm>
          <a:prstGeom prst="rect">
            <a:avLst/>
          </a:prstGeom>
        </p:spPr>
      </p:pic>
      <p:sp>
        <p:nvSpPr>
          <p:cNvPr id="19" name="Rectangle 18">
            <a:extLst>
              <a:ext uri="{FF2B5EF4-FFF2-40B4-BE49-F238E27FC236}">
                <a16:creationId xmlns:a16="http://schemas.microsoft.com/office/drawing/2014/main" id="{95633E59-CFCD-4CB3-AB4B-F13B8BA43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5" y="4907589"/>
            <a:ext cx="8295215" cy="1452929"/>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806B12-64C2-894C-9E06-6B827528941F}"/>
              </a:ext>
            </a:extLst>
          </p:cNvPr>
          <p:cNvSpPr>
            <a:spLocks noGrp="1"/>
          </p:cNvSpPr>
          <p:nvPr>
            <p:ph type="title"/>
          </p:nvPr>
        </p:nvSpPr>
        <p:spPr>
          <a:xfrm>
            <a:off x="4060512" y="5241371"/>
            <a:ext cx="6835556" cy="954556"/>
          </a:xfrm>
        </p:spPr>
        <p:txBody>
          <a:bodyPr vert="horz" lIns="91440" tIns="45720" rIns="91440" bIns="45720" rtlCol="0" anchor="t">
            <a:normAutofit/>
          </a:bodyPr>
          <a:lstStyle/>
          <a:p>
            <a:r>
              <a:rPr lang="en-US" dirty="0">
                <a:solidFill>
                  <a:srgbClr val="FFFFFE"/>
                </a:solidFill>
              </a:rPr>
              <a:t>Attention by design</a:t>
            </a:r>
          </a:p>
        </p:txBody>
      </p:sp>
      <p:cxnSp>
        <p:nvCxnSpPr>
          <p:cNvPr id="21" name="Straight Connector 20">
            <a:extLst>
              <a:ext uri="{FF2B5EF4-FFF2-40B4-BE49-F238E27FC236}">
                <a16:creationId xmlns:a16="http://schemas.microsoft.com/office/drawing/2014/main" id="{7FFB1710-F59A-4B72-91E4-53C2300B70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5075836"/>
            <a:ext cx="6832499" cy="0"/>
          </a:xfrm>
          <a:prstGeom prst="line">
            <a:avLst/>
          </a:prstGeom>
          <a:ln w="31750">
            <a:solidFill>
              <a:srgbClr val="80ABDA"/>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8835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E02DA677-C58A-4FCE-A9A0-E66A42EBD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4" name="Picture 93">
            <a:extLst>
              <a:ext uri="{FF2B5EF4-FFF2-40B4-BE49-F238E27FC236}">
                <a16:creationId xmlns:a16="http://schemas.microsoft.com/office/drawing/2014/main" id="{9D85B319-9C30-4D92-B664-CA444ECD79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96" name="Straight Connector 95">
            <a:extLst>
              <a:ext uri="{FF2B5EF4-FFF2-40B4-BE49-F238E27FC236}">
                <a16:creationId xmlns:a16="http://schemas.microsoft.com/office/drawing/2014/main" id="{D7573C1E-3785-43C9-A262-1DA9DF97F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48C4394-BE4E-4302-AF74-4781C6C66E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00" name="Rectangle 99">
            <a:extLst>
              <a:ext uri="{FF2B5EF4-FFF2-40B4-BE49-F238E27FC236}">
                <a16:creationId xmlns:a16="http://schemas.microsoft.com/office/drawing/2014/main" id="{58F07F1D-8486-43C2-A583-78B4EEC43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4C54F087-19F9-4107-AF4A-9FD2000E4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6538B932-F85A-9846-9731-A9FA77A3B402}"/>
              </a:ext>
            </a:extLst>
          </p:cNvPr>
          <p:cNvSpPr>
            <a:spLocks noGrp="1"/>
          </p:cNvSpPr>
          <p:nvPr>
            <p:ph type="title"/>
          </p:nvPr>
        </p:nvSpPr>
        <p:spPr>
          <a:xfrm>
            <a:off x="1776424" y="4460798"/>
            <a:ext cx="8637073" cy="558063"/>
          </a:xfrm>
        </p:spPr>
        <p:txBody>
          <a:bodyPr vert="horz" lIns="91440" tIns="45720" rIns="91440" bIns="0" rtlCol="0" anchor="b">
            <a:normAutofit/>
          </a:bodyPr>
          <a:lstStyle/>
          <a:p>
            <a:r>
              <a:rPr lang="en-US" sz="3600"/>
              <a:t>Compulsion and self-control </a:t>
            </a:r>
          </a:p>
        </p:txBody>
      </p:sp>
      <p:grpSp>
        <p:nvGrpSpPr>
          <p:cNvPr id="104" name="Group 103">
            <a:extLst>
              <a:ext uri="{FF2B5EF4-FFF2-40B4-BE49-F238E27FC236}">
                <a16:creationId xmlns:a16="http://schemas.microsoft.com/office/drawing/2014/main" id="{B280AF9B-B176-410F-92A0-7C78CB6314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64906" y="323838"/>
            <a:ext cx="8661501" cy="3652791"/>
            <a:chOff x="7773058" y="600024"/>
            <a:chExt cx="3630912" cy="5222486"/>
          </a:xfrm>
        </p:grpSpPr>
        <p:sp>
          <p:nvSpPr>
            <p:cNvPr id="105" name="Rectangle 104">
              <a:extLst>
                <a:ext uri="{FF2B5EF4-FFF2-40B4-BE49-F238E27FC236}">
                  <a16:creationId xmlns:a16="http://schemas.microsoft.com/office/drawing/2014/main" id="{D0CAB328-A4F8-449E-81F6-39C37B872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3058" y="600024"/>
              <a:ext cx="3630912" cy="522248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D0530302-D301-4B31-B0FE-92E3F7B63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04482" y="1062693"/>
              <a:ext cx="3367301" cy="429234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4" descr="Diagram&#10;&#10;Description automatically generated">
            <a:extLst>
              <a:ext uri="{FF2B5EF4-FFF2-40B4-BE49-F238E27FC236}">
                <a16:creationId xmlns:a16="http://schemas.microsoft.com/office/drawing/2014/main" id="{6B7CFD7B-9FCF-DF4E-AF59-513B93AB62C2}"/>
              </a:ext>
            </a:extLst>
          </p:cNvPr>
          <p:cNvPicPr>
            <a:picLocks noGrp="1" noChangeAspect="1"/>
          </p:cNvPicPr>
          <p:nvPr>
            <p:ph idx="1"/>
          </p:nvPr>
        </p:nvPicPr>
        <p:blipFill rotWithShape="1">
          <a:blip r:embed="rId4"/>
          <a:srcRect t="22229" r="2" b="117"/>
          <a:stretch/>
        </p:blipFill>
        <p:spPr>
          <a:xfrm>
            <a:off x="2408470" y="963739"/>
            <a:ext cx="3599926" cy="2369223"/>
          </a:xfrm>
          <a:prstGeom prst="rect">
            <a:avLst/>
          </a:prstGeom>
        </p:spPr>
      </p:pic>
      <p:pic>
        <p:nvPicPr>
          <p:cNvPr id="6" name="Picture 5">
            <a:extLst>
              <a:ext uri="{FF2B5EF4-FFF2-40B4-BE49-F238E27FC236}">
                <a16:creationId xmlns:a16="http://schemas.microsoft.com/office/drawing/2014/main" id="{52CFBBDC-C04C-43D4-A62E-787FA54A17E4}"/>
              </a:ext>
            </a:extLst>
          </p:cNvPr>
          <p:cNvPicPr>
            <a:picLocks noChangeAspect="1"/>
          </p:cNvPicPr>
          <p:nvPr/>
        </p:nvPicPr>
        <p:blipFill rotWithShape="1">
          <a:blip r:embed="rId5"/>
          <a:srcRect r="2" b="10460"/>
          <a:stretch/>
        </p:blipFill>
        <p:spPr>
          <a:xfrm>
            <a:off x="6172121" y="963739"/>
            <a:ext cx="3599926" cy="2369223"/>
          </a:xfrm>
          <a:prstGeom prst="rect">
            <a:avLst/>
          </a:prstGeom>
        </p:spPr>
      </p:pic>
      <p:cxnSp>
        <p:nvCxnSpPr>
          <p:cNvPr id="108" name="Straight Connector 107">
            <a:extLst>
              <a:ext uri="{FF2B5EF4-FFF2-40B4-BE49-F238E27FC236}">
                <a16:creationId xmlns:a16="http://schemas.microsoft.com/office/drawing/2014/main" id="{BB87DF85-8079-4DF1-ABD5-2CCE2D9F3A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10" name="Picture 109">
            <a:extLst>
              <a:ext uri="{FF2B5EF4-FFF2-40B4-BE49-F238E27FC236}">
                <a16:creationId xmlns:a16="http://schemas.microsoft.com/office/drawing/2014/main" id="{00F585A3-4F05-42DD-A4F6-D87D082616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2" name="Straight Connector 111">
            <a:extLst>
              <a:ext uri="{FF2B5EF4-FFF2-40B4-BE49-F238E27FC236}">
                <a16:creationId xmlns:a16="http://schemas.microsoft.com/office/drawing/2014/main" id="{90266925-2910-48FC-B99D-CFFD0A1409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AutoShape 4" descr="Candy Crush Saga – Aplikace na Google Play">
            <a:extLst>
              <a:ext uri="{FF2B5EF4-FFF2-40B4-BE49-F238E27FC236}">
                <a16:creationId xmlns:a16="http://schemas.microsoft.com/office/drawing/2014/main" id="{D0D3F20A-F6F4-49F3-94D8-22DF0E5E71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608669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cribbles on a notebook">
            <a:extLst>
              <a:ext uri="{FF2B5EF4-FFF2-40B4-BE49-F238E27FC236}">
                <a16:creationId xmlns:a16="http://schemas.microsoft.com/office/drawing/2014/main" id="{F63D31C1-11A3-00F6-D20D-EC80CC74EE5E}"/>
              </a:ext>
            </a:extLst>
          </p:cNvPr>
          <p:cNvPicPr>
            <a:picLocks noChangeAspect="1"/>
          </p:cNvPicPr>
          <p:nvPr/>
        </p:nvPicPr>
        <p:blipFill rotWithShape="1">
          <a:blip r:embed="rId3">
            <a:alphaModFix amt="50000"/>
          </a:blip>
          <a:srcRect t="3245" r="-1" b="14636"/>
          <a:stretch/>
        </p:blipFill>
        <p:spPr>
          <a:xfrm>
            <a:off x="305" y="10"/>
            <a:ext cx="12191695" cy="6857990"/>
          </a:xfrm>
          <a:prstGeom prst="rect">
            <a:avLst/>
          </a:prstGeom>
        </p:spPr>
      </p:pic>
      <p:sp>
        <p:nvSpPr>
          <p:cNvPr id="18"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0"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2" name="Rectangle 21">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CFC2559-80A3-3F4F-876F-ED969EA885A9}"/>
              </a:ext>
            </a:extLst>
          </p:cNvPr>
          <p:cNvSpPr>
            <a:spLocks noGrp="1"/>
          </p:cNvSpPr>
          <p:nvPr>
            <p:ph type="title"/>
          </p:nvPr>
        </p:nvSpPr>
        <p:spPr>
          <a:xfrm>
            <a:off x="1130271" y="1193800"/>
            <a:ext cx="3193050" cy="4699000"/>
          </a:xfrm>
        </p:spPr>
        <p:txBody>
          <a:bodyPr anchor="ctr">
            <a:normAutofit/>
          </a:bodyPr>
          <a:lstStyle/>
          <a:p>
            <a:r>
              <a:rPr lang="en-GB" dirty="0"/>
              <a:t>Pedagogy</a:t>
            </a:r>
            <a:endParaRPr lang="en-US" dirty="0"/>
          </a:p>
        </p:txBody>
      </p:sp>
      <p:cxnSp>
        <p:nvCxnSpPr>
          <p:cNvPr id="24" name="Straight Connector 23">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4056449-F83C-47DB-A1BD-FFF0C14A67AB}"/>
              </a:ext>
            </a:extLst>
          </p:cNvPr>
          <p:cNvSpPr/>
          <p:nvPr/>
        </p:nvSpPr>
        <p:spPr>
          <a:xfrm>
            <a:off x="4823460" y="1600200"/>
            <a:ext cx="7368236"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CC4C0-E474-8A4F-BC14-1648F5C57FDE}"/>
              </a:ext>
            </a:extLst>
          </p:cNvPr>
          <p:cNvSpPr>
            <a:spLocks noGrp="1"/>
          </p:cNvSpPr>
          <p:nvPr>
            <p:ph idx="1"/>
          </p:nvPr>
        </p:nvSpPr>
        <p:spPr>
          <a:xfrm>
            <a:off x="4976636" y="1193800"/>
            <a:ext cx="6085091" cy="4699000"/>
          </a:xfrm>
        </p:spPr>
        <p:txBody>
          <a:bodyPr anchor="ctr">
            <a:normAutofit/>
          </a:bodyPr>
          <a:lstStyle/>
          <a:p>
            <a:pPr>
              <a:buFont typeface="Courier New" panose="02070309020205020404" pitchFamily="49" charset="0"/>
              <a:buChar char="o"/>
            </a:pPr>
            <a:r>
              <a:rPr lang="en-GB" sz="2400" dirty="0"/>
              <a:t>Stimuli to provoke discussion</a:t>
            </a:r>
          </a:p>
          <a:p>
            <a:pPr>
              <a:buFont typeface="Courier New" panose="02070309020205020404" pitchFamily="49" charset="0"/>
              <a:buChar char="o"/>
            </a:pPr>
            <a:r>
              <a:rPr lang="en-GB" sz="2400" dirty="0"/>
              <a:t>Teaching technical concepts and vocabulary</a:t>
            </a:r>
          </a:p>
          <a:p>
            <a:pPr>
              <a:buFont typeface="Courier New" panose="02070309020205020404" pitchFamily="49" charset="0"/>
              <a:buChar char="o"/>
            </a:pPr>
            <a:r>
              <a:rPr lang="en-GB" sz="2400" dirty="0"/>
              <a:t>Mediated online experiences</a:t>
            </a:r>
          </a:p>
          <a:p>
            <a:pPr>
              <a:buFont typeface="Courier New" panose="02070309020205020404" pitchFamily="49" charset="0"/>
              <a:buChar char="o"/>
            </a:pPr>
            <a:r>
              <a:rPr lang="en-GB" sz="2400" dirty="0"/>
              <a:t>Self-reflection</a:t>
            </a:r>
          </a:p>
        </p:txBody>
      </p:sp>
      <p:sp>
        <p:nvSpPr>
          <p:cNvPr id="26"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1634070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E5E629-7060-41F9-8B50-02B2E85F7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3B1938-D3A0-6546-AF20-0E7297A0D696}"/>
              </a:ext>
            </a:extLst>
          </p:cNvPr>
          <p:cNvSpPr>
            <a:spLocks noGrp="1"/>
          </p:cNvSpPr>
          <p:nvPr>
            <p:ph type="title"/>
          </p:nvPr>
        </p:nvSpPr>
        <p:spPr>
          <a:xfrm>
            <a:off x="941455" y="1268898"/>
            <a:ext cx="3441845" cy="4361688"/>
          </a:xfrm>
        </p:spPr>
        <p:txBody>
          <a:bodyPr anchor="ctr">
            <a:normAutofit/>
          </a:bodyPr>
          <a:lstStyle/>
          <a:p>
            <a:r>
              <a:rPr lang="en-GB" dirty="0"/>
              <a:t>Initial findings</a:t>
            </a:r>
            <a:endParaRPr lang="en-US" dirty="0"/>
          </a:p>
        </p:txBody>
      </p:sp>
      <p:grpSp>
        <p:nvGrpSpPr>
          <p:cNvPr id="10" name="Group 9">
            <a:extLst>
              <a:ext uri="{FF2B5EF4-FFF2-40B4-BE49-F238E27FC236}">
                <a16:creationId xmlns:a16="http://schemas.microsoft.com/office/drawing/2014/main" id="{F0A74D93-ED7F-4633-8594-99D9FA43DA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03005" y="676656"/>
            <a:ext cx="6945528" cy="5546173"/>
            <a:chOff x="4603005" y="1286439"/>
            <a:chExt cx="6292376" cy="4289488"/>
          </a:xfrm>
        </p:grpSpPr>
        <p:sp>
          <p:nvSpPr>
            <p:cNvPr id="11" name="Rectangle 10">
              <a:extLst>
                <a:ext uri="{FF2B5EF4-FFF2-40B4-BE49-F238E27FC236}">
                  <a16:creationId xmlns:a16="http://schemas.microsoft.com/office/drawing/2014/main" id="{88493448-FE74-4227-AC61-AF38A2227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DA5412-7A0F-451B-86FE-5B4B38E05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D1598E19-BACC-4AD6-8E51-F08B186A0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5097" y="1104306"/>
            <a:ext cx="6181344"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ADF8E7-780C-D24E-9AD4-E9A6A4C6E894}"/>
              </a:ext>
            </a:extLst>
          </p:cNvPr>
          <p:cNvSpPr>
            <a:spLocks noGrp="1"/>
          </p:cNvSpPr>
          <p:nvPr>
            <p:ph idx="1"/>
          </p:nvPr>
        </p:nvSpPr>
        <p:spPr>
          <a:xfrm>
            <a:off x="5149689" y="1268898"/>
            <a:ext cx="5852160" cy="4361688"/>
          </a:xfrm>
        </p:spPr>
        <p:txBody>
          <a:bodyPr anchor="ctr">
            <a:normAutofit/>
          </a:bodyPr>
          <a:lstStyle/>
          <a:p>
            <a:r>
              <a:rPr lang="en-GB" sz="2400" dirty="0">
                <a:solidFill>
                  <a:schemeClr val="bg1"/>
                </a:solidFill>
              </a:rPr>
              <a:t>Children still want to play games</a:t>
            </a:r>
          </a:p>
          <a:p>
            <a:r>
              <a:rPr lang="en-GB" sz="2400" dirty="0">
                <a:solidFill>
                  <a:schemeClr val="bg1"/>
                </a:solidFill>
              </a:rPr>
              <a:t>Increased awareness, language and reflection about both positives and negatives</a:t>
            </a:r>
          </a:p>
          <a:p>
            <a:r>
              <a:rPr lang="en-GB" sz="2400" dirty="0">
                <a:solidFill>
                  <a:schemeClr val="bg1"/>
                </a:solidFill>
              </a:rPr>
              <a:t>Online safety issues omnipresent </a:t>
            </a:r>
          </a:p>
          <a:p>
            <a:r>
              <a:rPr lang="en-GB" sz="2400" dirty="0">
                <a:solidFill>
                  <a:schemeClr val="bg1"/>
                </a:solidFill>
              </a:rPr>
              <a:t>Experiential learning and personal action planning - strong potential</a:t>
            </a:r>
          </a:p>
        </p:txBody>
      </p:sp>
    </p:spTree>
    <p:extLst>
      <p:ext uri="{BB962C8B-B14F-4D97-AF65-F5344CB8AC3E}">
        <p14:creationId xmlns:p14="http://schemas.microsoft.com/office/powerpoint/2010/main" val="326296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973</Words>
  <Application>Microsoft Macintosh PowerPoint</Application>
  <PresentationFormat>Breitbild</PresentationFormat>
  <Paragraphs>82</Paragraphs>
  <Slides>13</Slides>
  <Notes>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13</vt:i4>
      </vt:variant>
    </vt:vector>
  </HeadingPairs>
  <TitlesOfParts>
    <vt:vector size="19" baseType="lpstr">
      <vt:lpstr>Arial</vt:lpstr>
      <vt:lpstr>Arial</vt:lpstr>
      <vt:lpstr>Calibri</vt:lpstr>
      <vt:lpstr>Courier New</vt:lpstr>
      <vt:lpstr>Gill Sans MT</vt:lpstr>
      <vt:lpstr>Gallery</vt:lpstr>
      <vt:lpstr>DIGITAL LITERACY</vt:lpstr>
      <vt:lpstr>DIOGENES AND HIS LIGHT</vt:lpstr>
      <vt:lpstr>The attention economy</vt:lpstr>
      <vt:lpstr>A perfect storm | Tristan harris</vt:lpstr>
      <vt:lpstr>Digital literacy seed project</vt:lpstr>
      <vt:lpstr>Attention by design</vt:lpstr>
      <vt:lpstr>Compulsion and self-control </vt:lpstr>
      <vt:lpstr>Pedagogy</vt:lpstr>
      <vt:lpstr>Initial findings</vt:lpstr>
      <vt:lpstr>Implications</vt:lpstr>
      <vt:lpstr>Group Development</vt:lpstr>
      <vt:lpstr>Further reading</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LITERACY</dc:title>
  <dc:creator>Luke Rolls</dc:creator>
  <cp:lastModifiedBy>Christian Timo Zenke</cp:lastModifiedBy>
  <cp:revision>7</cp:revision>
  <dcterms:created xsi:type="dcterms:W3CDTF">2022-04-04T06:17:42Z</dcterms:created>
  <dcterms:modified xsi:type="dcterms:W3CDTF">2023-02-22T09:10:06Z</dcterms:modified>
</cp:coreProperties>
</file>